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259" r:id="rId3"/>
    <p:sldId id="260" r:id="rId4"/>
    <p:sldId id="261" r:id="rId5"/>
    <p:sldId id="262" r:id="rId6"/>
    <p:sldId id="280" r:id="rId7"/>
    <p:sldId id="263" r:id="rId8"/>
    <p:sldId id="264" r:id="rId9"/>
    <p:sldId id="265" r:id="rId10"/>
    <p:sldId id="281" r:id="rId11"/>
    <p:sldId id="308" r:id="rId12"/>
    <p:sldId id="305" r:id="rId13"/>
    <p:sldId id="287" r:id="rId14"/>
    <p:sldId id="288" r:id="rId15"/>
    <p:sldId id="289" r:id="rId16"/>
    <p:sldId id="309" r:id="rId17"/>
    <p:sldId id="306" r:id="rId18"/>
    <p:sldId id="293" r:id="rId19"/>
    <p:sldId id="294" r:id="rId20"/>
    <p:sldId id="295" r:id="rId21"/>
    <p:sldId id="310" r:id="rId22"/>
    <p:sldId id="266" r:id="rId23"/>
    <p:sldId id="268" r:id="rId24"/>
    <p:sldId id="269" r:id="rId25"/>
    <p:sldId id="270" r:id="rId26"/>
    <p:sldId id="271" r:id="rId27"/>
    <p:sldId id="272" r:id="rId28"/>
    <p:sldId id="311" r:id="rId29"/>
    <p:sldId id="31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4" d="100"/>
        <a:sy n="114" d="100"/>
      </p:scale>
      <p:origin x="0" y="87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F87-A068-4A74-A889-D0818FD3C317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1CB2-5812-4F43-BAD5-B841E799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6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F87-A068-4A74-A889-D0818FD3C317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1CB2-5812-4F43-BAD5-B841E799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8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F87-A068-4A74-A889-D0818FD3C317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1CB2-5812-4F43-BAD5-B841E799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37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2050"/>
            <a:ext cx="2895600" cy="474663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fld id="{86712B96-82AB-45AE-AFE6-5C1C3A71EF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F87-A068-4A74-A889-D0818FD3C317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1CB2-5812-4F43-BAD5-B841E799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0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F87-A068-4A74-A889-D0818FD3C317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1CB2-5812-4F43-BAD5-B841E799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47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F87-A068-4A74-A889-D0818FD3C317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1CB2-5812-4F43-BAD5-B841E799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2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F87-A068-4A74-A889-D0818FD3C317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1CB2-5812-4F43-BAD5-B841E799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24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F87-A068-4A74-A889-D0818FD3C317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1CB2-5812-4F43-BAD5-B841E799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0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F87-A068-4A74-A889-D0818FD3C317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1CB2-5812-4F43-BAD5-B841E799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8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F87-A068-4A74-A889-D0818FD3C317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1CB2-5812-4F43-BAD5-B841E799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7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69F87-A068-4A74-A889-D0818FD3C317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1CB2-5812-4F43-BAD5-B841E799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32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69F87-A068-4A74-A889-D0818FD3C317}" type="datetimeFigureOut">
              <a:rPr lang="en-US" smtClean="0"/>
              <a:t>9/8/2017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11CB2-5812-4F43-BAD5-B841E7993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34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Biology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73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869950"/>
          </a:xfrm>
        </p:spPr>
        <p:txBody>
          <a:bodyPr/>
          <a:lstStyle/>
          <a:p>
            <a:r>
              <a:rPr lang="en-US" altLang="en-US" dirty="0" smtClean="0"/>
              <a:t>Variables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295401"/>
            <a:ext cx="8226425" cy="48006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altLang="en-US" sz="6000" dirty="0"/>
              <a:t>Independent Variable – </a:t>
            </a:r>
            <a:endParaRPr lang="en-US" altLang="en-US" sz="6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4700" dirty="0" smtClean="0"/>
              <a:t>something </a:t>
            </a:r>
            <a:r>
              <a:rPr lang="en-US" altLang="en-US" sz="4700" dirty="0"/>
              <a:t>that is changed by the </a:t>
            </a:r>
            <a:r>
              <a:rPr lang="en-US" altLang="en-US" sz="4700" dirty="0" smtClean="0"/>
              <a:t>scientist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5000" dirty="0" smtClean="0"/>
              <a:t>Controlled by the scientist</a:t>
            </a:r>
            <a:endParaRPr lang="en-US" sz="47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4700" dirty="0" smtClean="0"/>
              <a:t>What </a:t>
            </a:r>
            <a:r>
              <a:rPr lang="en-US" altLang="en-US" sz="4700" dirty="0"/>
              <a:t>is </a:t>
            </a:r>
            <a:r>
              <a:rPr lang="en-US" altLang="en-US" sz="4700" dirty="0" smtClean="0"/>
              <a:t>tested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4700" dirty="0" smtClean="0"/>
              <a:t>What </a:t>
            </a:r>
            <a:r>
              <a:rPr lang="en-US" altLang="en-US" sz="4700" dirty="0"/>
              <a:t>is </a:t>
            </a:r>
            <a:r>
              <a:rPr lang="en-US" altLang="en-US" sz="4700" dirty="0" smtClean="0"/>
              <a:t>manipulated</a:t>
            </a:r>
          </a:p>
          <a:p>
            <a:pPr lvl="1"/>
            <a:endParaRPr lang="en-US" altLang="en-US" sz="5100" dirty="0" smtClean="0"/>
          </a:p>
          <a:p>
            <a:pPr lvl="1"/>
            <a:endParaRPr lang="en-US" altLang="en-US" sz="5100" dirty="0"/>
          </a:p>
          <a:p>
            <a:pPr marL="0" indent="0">
              <a:buNone/>
            </a:pPr>
            <a:r>
              <a:rPr lang="en-US" altLang="en-US" sz="6000" dirty="0" smtClean="0"/>
              <a:t>Dependent Variable –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4700" dirty="0"/>
              <a:t>s</a:t>
            </a:r>
            <a:r>
              <a:rPr lang="en-US" altLang="en-US" sz="4700" dirty="0" smtClean="0"/>
              <a:t>omething that might be affected by the change in the independent variable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5400" dirty="0" smtClean="0"/>
              <a:t>Changes because of the experiment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5100" dirty="0" smtClean="0"/>
              <a:t>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5100" dirty="0" smtClean="0"/>
              <a:t>What is observed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5100" dirty="0" smtClean="0"/>
              <a:t>What is measured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5100" dirty="0" smtClean="0"/>
              <a:t>The data collected during the investigation</a:t>
            </a:r>
          </a:p>
          <a:p>
            <a:endParaRPr lang="en-US" altLang="en-US" sz="5100" dirty="0" smtClean="0"/>
          </a:p>
          <a:p>
            <a:endParaRPr lang="en-US" altLang="en-US" sz="3600" dirty="0" smtClean="0"/>
          </a:p>
          <a:p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8233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6425" cy="869950"/>
          </a:xfrm>
        </p:spPr>
        <p:txBody>
          <a:bodyPr/>
          <a:lstStyle/>
          <a:p>
            <a:r>
              <a:rPr lang="en-US" altLang="en-US" dirty="0" smtClean="0"/>
              <a:t>Variables</a:t>
            </a:r>
            <a:endParaRPr lang="en-US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295401"/>
            <a:ext cx="8226425" cy="4800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en-US" sz="5100" dirty="0"/>
              <a:t>Independent Variable – </a:t>
            </a:r>
            <a:endParaRPr lang="en-US" altLang="en-US" sz="5100" dirty="0" smtClean="0"/>
          </a:p>
          <a:p>
            <a:pPr lvl="1"/>
            <a:endParaRPr lang="en-US" altLang="en-US" sz="5100" dirty="0"/>
          </a:p>
          <a:p>
            <a:pPr marL="0" indent="0">
              <a:buNone/>
            </a:pPr>
            <a:r>
              <a:rPr lang="en-US" altLang="en-US" sz="5100" dirty="0" smtClean="0"/>
              <a:t>Dependent Variable – </a:t>
            </a:r>
          </a:p>
          <a:p>
            <a:endParaRPr lang="en-US" altLang="en-US" sz="5100" dirty="0" smtClean="0"/>
          </a:p>
          <a:p>
            <a:pPr marL="0" indent="0">
              <a:buNone/>
            </a:pPr>
            <a:r>
              <a:rPr lang="en-US" altLang="en-US" sz="5100" dirty="0" smtClean="0"/>
              <a:t>Controlled Variable </a:t>
            </a:r>
          </a:p>
          <a:p>
            <a:r>
              <a:rPr lang="en-US" altLang="en-US" sz="5100" dirty="0" smtClean="0"/>
              <a:t> a variable that is not changed</a:t>
            </a:r>
          </a:p>
          <a:p>
            <a:r>
              <a:rPr lang="en-US" altLang="en-US" sz="5500" dirty="0" smtClean="0"/>
              <a:t>Also called constants</a:t>
            </a:r>
          </a:p>
          <a:p>
            <a:r>
              <a:rPr lang="en-US" altLang="en-US" sz="5500" dirty="0" smtClean="0"/>
              <a:t>Allow for a “fair test”</a:t>
            </a:r>
          </a:p>
          <a:p>
            <a:r>
              <a:rPr lang="en-US" sz="5800" dirty="0" smtClean="0"/>
              <a:t>A exact duplicate experiment without the variable.</a:t>
            </a:r>
            <a:endParaRPr lang="en-US" altLang="en-US" sz="5500" dirty="0" smtClean="0"/>
          </a:p>
          <a:p>
            <a:endParaRPr lang="en-US" altLang="en-US" sz="3600" dirty="0" smtClean="0"/>
          </a:p>
          <a:p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8794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Identify the variables in this investigation.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Students of different ages were given the same jigsaw puzzle to put together.  They were timed to see how long it took to finish the puzzle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24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What was the independent variable?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400" dirty="0"/>
              <a:t>Ages of the students</a:t>
            </a:r>
          </a:p>
          <a:p>
            <a:pPr lvl="1"/>
            <a:r>
              <a:rPr lang="en-US" altLang="en-US" sz="4000" dirty="0"/>
              <a:t>Different ages were tested by the scientist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283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What was the dependent variable?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400"/>
              <a:t>The time it to put the puzzle together</a:t>
            </a:r>
          </a:p>
          <a:p>
            <a:pPr lvl="1"/>
            <a:r>
              <a:rPr lang="en-US" altLang="en-US" sz="4000"/>
              <a:t>The time was observed and measured by the scientist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207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was </a:t>
            </a:r>
            <a:r>
              <a:rPr lang="en-US" altLang="en-US" dirty="0" smtClean="0"/>
              <a:t>the control?</a:t>
            </a:r>
            <a:endParaRPr lang="en-US" altLang="en-US" dirty="0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/>
              <a:t>Same puzzle</a:t>
            </a:r>
          </a:p>
          <a:p>
            <a:pPr lvl="1">
              <a:lnSpc>
                <a:spcPct val="90000"/>
              </a:lnSpc>
            </a:pPr>
            <a:r>
              <a:rPr lang="en-US" altLang="en-US" sz="4000"/>
              <a:t>All of the participants were tested with the same puzzle.</a:t>
            </a:r>
          </a:p>
          <a:p>
            <a:pPr lvl="1">
              <a:lnSpc>
                <a:spcPct val="90000"/>
              </a:lnSpc>
            </a:pPr>
            <a:r>
              <a:rPr lang="en-US" altLang="en-US" sz="4000"/>
              <a:t>It would not have been a fair test if some had an easy 30 piece puzzle and some had a harder 500 piece puzzle.</a:t>
            </a:r>
          </a:p>
          <a:p>
            <a:pPr>
              <a:lnSpc>
                <a:spcPct val="90000"/>
              </a:lnSpc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569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78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78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 the Data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29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Identify the variables in this investigation.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An investigation was done with an electromagnetic system made from a battery and wire wrapped around a nail.  Different sizes of nails were used.  The number of paper clips the electromagnet could pick up was measured.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015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Independent variable: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400"/>
              <a:t>Sizes of nails</a:t>
            </a:r>
          </a:p>
          <a:p>
            <a:pPr lvl="1"/>
            <a:r>
              <a:rPr lang="en-US" altLang="en-US" sz="4000"/>
              <a:t>These were changed by the scientist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4826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Dependent variable: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400"/>
              <a:t>Number of paper clips picked up</a:t>
            </a:r>
          </a:p>
          <a:p>
            <a:pPr lvl="1"/>
            <a:r>
              <a:rPr lang="en-US" altLang="en-US" sz="4000"/>
              <a:t>The number of paper clips observed and counted (measured) 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361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Skills for the Biologist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1. Data table: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	The data table is used to record numerical data. 		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	The information is organized by arranging observations </a:t>
            </a:r>
            <a:r>
              <a:rPr lang="en-US" dirty="0" smtClean="0">
                <a:solidFill>
                  <a:schemeClr val="tx2"/>
                </a:solidFill>
              </a:rPr>
              <a:t>into columns with appropriate headings.</a:t>
            </a:r>
          </a:p>
        </p:txBody>
      </p:sp>
    </p:spTree>
    <p:extLst>
      <p:ext uri="{BB962C8B-B14F-4D97-AF65-F5344CB8AC3E}">
        <p14:creationId xmlns:p14="http://schemas.microsoft.com/office/powerpoint/2010/main" val="202554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Controlled variables: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4400"/>
              <a:t>Battery, wire, type of nail</a:t>
            </a:r>
          </a:p>
          <a:p>
            <a:pPr lvl="1"/>
            <a:r>
              <a:rPr lang="en-US" altLang="en-US"/>
              <a:t>None of these items were changed</a:t>
            </a:r>
          </a:p>
        </p:txBody>
      </p:sp>
    </p:spTree>
    <p:extLst>
      <p:ext uri="{BB962C8B-B14F-4D97-AF65-F5344CB8AC3E}">
        <p14:creationId xmlns:p14="http://schemas.microsoft.com/office/powerpoint/2010/main" val="250987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 the Data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90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Scientific Method 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Observations / Claims:</a:t>
            </a:r>
          </a:p>
          <a:p>
            <a:pPr lvl="1" indent="-34290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Measurements, notes, records of things seen, heard, felt, during the experiment. 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Usually, observations are made using units of measure.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Conclusions: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explanations of the problem based on the observations. True conclusions must be backed up by observations and data from the experiments.  </a:t>
            </a:r>
            <a:r>
              <a:rPr lang="en-US" sz="2400" b="1" i="1" u="sng" dirty="0" smtClean="0"/>
              <a:t>USE DATA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Ex. I conclude that …………..  because …………...</a:t>
            </a:r>
          </a:p>
        </p:txBody>
      </p:sp>
    </p:spTree>
    <p:extLst>
      <p:ext uri="{BB962C8B-B14F-4D97-AF65-F5344CB8AC3E}">
        <p14:creationId xmlns:p14="http://schemas.microsoft.com/office/powerpoint/2010/main" val="3614541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Life Processes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/>
              <a:t>Life Functions 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 smtClean="0"/>
              <a:t>	</a:t>
            </a:r>
            <a:r>
              <a:rPr lang="en-US" sz="2600" dirty="0" smtClean="0"/>
              <a:t>There is not simple definition for life.  However many characteristics of living things have been defined.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3000" b="1" dirty="0" smtClean="0"/>
              <a:t>Life Processes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</a:t>
            </a:r>
          </a:p>
          <a:p>
            <a:pPr marL="514350" indent="-51435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n-US" sz="2600" b="1" dirty="0" smtClean="0"/>
              <a:t>Transport</a:t>
            </a:r>
            <a:r>
              <a:rPr lang="en-US" sz="2600" dirty="0" smtClean="0"/>
              <a:t>: Absorption and distribution of materials 		within an organism. (Circulation)</a:t>
            </a:r>
          </a:p>
          <a:p>
            <a:pPr marL="514350" indent="-51435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endParaRPr lang="en-US" sz="2600" dirty="0" smtClean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2600" dirty="0"/>
              <a:t>2</a:t>
            </a:r>
            <a:r>
              <a:rPr lang="en-US" sz="2600" dirty="0" smtClean="0"/>
              <a:t>. </a:t>
            </a:r>
            <a:r>
              <a:rPr lang="en-US" sz="2600" b="1" dirty="0" smtClean="0"/>
              <a:t>Excretion: </a:t>
            </a:r>
            <a:r>
              <a:rPr lang="en-US" sz="2600" dirty="0" smtClean="0"/>
              <a:t>Removal of waste products that the 		organism itself has made.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dirty="0" smtClean="0"/>
              <a:t>3. </a:t>
            </a:r>
            <a:r>
              <a:rPr lang="en-US" sz="2600" b="1" dirty="0" smtClean="0"/>
              <a:t>Nutrition</a:t>
            </a:r>
            <a:r>
              <a:rPr lang="en-US" sz="2600" dirty="0" smtClean="0"/>
              <a:t>: All activities that an organism does to get 	materials from  the environment and prepare them for  	use.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/>
              <a:t>	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9513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Life Processes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en-US" sz="2400" b="1" dirty="0"/>
              <a:t>Reasons for Nutrition: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2400" dirty="0"/>
              <a:t>		</a:t>
            </a:r>
            <a:r>
              <a:rPr lang="en-US" sz="2400" dirty="0" smtClean="0"/>
              <a:t> </a:t>
            </a:r>
            <a:r>
              <a:rPr lang="en-US" sz="2400" b="1" dirty="0"/>
              <a:t>Energy: </a:t>
            </a:r>
            <a:r>
              <a:rPr lang="en-US" sz="2400" dirty="0"/>
              <a:t>all living things need energy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sz="2400" dirty="0"/>
              <a:t>		</a:t>
            </a:r>
            <a:r>
              <a:rPr lang="en-US" sz="2400" dirty="0" smtClean="0"/>
              <a:t> </a:t>
            </a:r>
            <a:r>
              <a:rPr lang="en-US" sz="2400" b="1" dirty="0"/>
              <a:t>Raw materials</a:t>
            </a:r>
            <a:r>
              <a:rPr lang="en-US" sz="2400" dirty="0"/>
              <a:t>: all living things need raw materials for growth </a:t>
            </a:r>
            <a:r>
              <a:rPr lang="en-US" sz="2400" dirty="0" smtClean="0"/>
              <a:t>	and </a:t>
            </a:r>
            <a:r>
              <a:rPr lang="en-US" sz="2400" dirty="0"/>
              <a:t>repair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dirty="0" smtClean="0"/>
              <a:t>Steps in Nutrition: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b="1" dirty="0" smtClean="0"/>
              <a:t>Ingestion: </a:t>
            </a:r>
            <a:r>
              <a:rPr lang="en-US" sz="2400" dirty="0" smtClean="0"/>
              <a:t>taking material (food) in from the environment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b="1" dirty="0" smtClean="0"/>
              <a:t>Digestion: </a:t>
            </a:r>
            <a:r>
              <a:rPr lang="en-US" sz="2400" dirty="0" smtClean="0"/>
              <a:t>breakdown of food materials into simpler forms that an organism can use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</a:t>
            </a:r>
            <a:r>
              <a:rPr lang="en-US" sz="2400" b="1" dirty="0" smtClean="0"/>
              <a:t>Egestion: </a:t>
            </a:r>
            <a:r>
              <a:rPr lang="en-US" sz="2400" dirty="0" smtClean="0"/>
              <a:t>getting rid of food wastes (feces)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dirty="0" smtClean="0"/>
              <a:t>Types of nutrition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 </a:t>
            </a:r>
            <a:r>
              <a:rPr lang="en-US" sz="2400" b="1" dirty="0" smtClean="0"/>
              <a:t>Autotrophic: </a:t>
            </a:r>
            <a:r>
              <a:rPr lang="en-US" sz="2400" dirty="0" smtClean="0"/>
              <a:t>(self feeder) an organism that can synthesize its 	own food (plants)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</a:t>
            </a:r>
            <a:r>
              <a:rPr lang="en-US" sz="2400" b="1" dirty="0" smtClean="0"/>
              <a:t>Heterotrophic: </a:t>
            </a:r>
            <a:r>
              <a:rPr lang="en-US" sz="2400" dirty="0" smtClean="0"/>
              <a:t>(other eater) an organism  that cannot 	synthesize its own food (humans)</a:t>
            </a:r>
          </a:p>
        </p:txBody>
      </p:sp>
    </p:spTree>
    <p:extLst>
      <p:ext uri="{BB962C8B-B14F-4D97-AF65-F5344CB8AC3E}">
        <p14:creationId xmlns:p14="http://schemas.microsoft.com/office/powerpoint/2010/main" val="18010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Life Processes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4. </a:t>
            </a:r>
            <a:r>
              <a:rPr lang="en-US" sz="2800" b="1" dirty="0" smtClean="0"/>
              <a:t>Growth: </a:t>
            </a:r>
            <a:r>
              <a:rPr lang="en-US" sz="2800" dirty="0" smtClean="0"/>
              <a:t>Using the products of synthesis to increase cell size or number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5. </a:t>
            </a:r>
            <a:r>
              <a:rPr lang="en-US" sz="2800" b="1" dirty="0" smtClean="0"/>
              <a:t>Respiration: </a:t>
            </a:r>
            <a:r>
              <a:rPr lang="en-US" sz="2800" dirty="0" smtClean="0"/>
              <a:t>Chemical process by which an organism obtains ENERGY from food materials in order to maintain life functions.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	Respiration in this case refers to </a:t>
            </a:r>
            <a:r>
              <a:rPr lang="en-US" sz="2800" i="1" dirty="0" smtClean="0"/>
              <a:t>Cellular Respiration,</a:t>
            </a:r>
            <a:r>
              <a:rPr lang="en-US" sz="2800" dirty="0" smtClean="0"/>
              <a:t> not breathing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6. </a:t>
            </a:r>
            <a:r>
              <a:rPr lang="en-US" sz="2800" b="1" dirty="0" smtClean="0"/>
              <a:t>Regulation: </a:t>
            </a:r>
            <a:r>
              <a:rPr lang="en-US" sz="2800" dirty="0" smtClean="0"/>
              <a:t>The coordination and control of the activities of an organism and the response to its environment using nerve impulses or hormones</a:t>
            </a:r>
          </a:p>
        </p:txBody>
      </p:sp>
    </p:spTree>
    <p:extLst>
      <p:ext uri="{BB962C8B-B14F-4D97-AF65-F5344CB8AC3E}">
        <p14:creationId xmlns:p14="http://schemas.microsoft.com/office/powerpoint/2010/main" val="213035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Life Processes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7. </a:t>
            </a:r>
            <a:r>
              <a:rPr lang="en-US" sz="2400" b="1" dirty="0" smtClean="0"/>
              <a:t>Reproduction: </a:t>
            </a:r>
            <a:r>
              <a:rPr lang="en-US" sz="2400" dirty="0" smtClean="0"/>
              <a:t>The production of new individuals. This must occur in order for a species to survive,  however, an individual organism does not need to reproduce in order to survive.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8. </a:t>
            </a:r>
            <a:r>
              <a:rPr lang="en-US" sz="2400" b="1" dirty="0" smtClean="0"/>
              <a:t>Synthesis:</a:t>
            </a:r>
            <a:r>
              <a:rPr lang="en-US" sz="2400" dirty="0" smtClean="0"/>
              <a:t> The process by which an organism builds large molecules from smaller ones Ex: waxes, drugs, poisons, mucus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All of the chemical reactions responsible for the life functions, occurring in an organism are known as that organism’s Metabolism…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02354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Life Processes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The goal of these chemical reactions and the life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functions is to maintain “</a:t>
            </a:r>
            <a:r>
              <a:rPr lang="en-US" sz="2800" b="1" u="sng" dirty="0" smtClean="0"/>
              <a:t>Homeostasis</a:t>
            </a:r>
            <a:r>
              <a:rPr lang="en-US" sz="2800" dirty="0" smtClean="0"/>
              <a:t>” or 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“Same State”.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Keeping a constant internal environment. </a:t>
            </a:r>
            <a:br>
              <a:rPr lang="en-US" sz="2800" dirty="0" smtClean="0"/>
            </a:br>
            <a:endParaRPr 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Examples: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House Thermostat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Body temp remains relatively constant (37 degrees C)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The amount of glucose (sugar) in the blood needs to be within a certain range. </a:t>
            </a:r>
          </a:p>
        </p:txBody>
      </p:sp>
    </p:spTree>
    <p:extLst>
      <p:ext uri="{BB962C8B-B14F-4D97-AF65-F5344CB8AC3E}">
        <p14:creationId xmlns:p14="http://schemas.microsoft.com/office/powerpoint/2010/main" val="211520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Vocabulary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371600"/>
            <a:ext cx="4040188" cy="4754563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sz="2600" dirty="0"/>
              <a:t>Length: the distance from point to point</a:t>
            </a:r>
          </a:p>
          <a:p>
            <a:pPr marL="0" indent="0">
              <a:buNone/>
            </a:pPr>
            <a:r>
              <a:rPr lang="en-US" sz="2600" dirty="0"/>
              <a:t> </a:t>
            </a:r>
          </a:p>
          <a:p>
            <a:pPr marL="0" lvl="0" indent="0">
              <a:buNone/>
            </a:pPr>
            <a:r>
              <a:rPr lang="en-US" sz="2600" dirty="0"/>
              <a:t>Mass: describes an amount of matter</a:t>
            </a:r>
          </a:p>
          <a:p>
            <a:pPr marL="0" indent="0">
              <a:buNone/>
            </a:pPr>
            <a:r>
              <a:rPr lang="en-US" sz="2600" dirty="0"/>
              <a:t> </a:t>
            </a:r>
          </a:p>
          <a:p>
            <a:pPr marL="0" lvl="0" indent="0">
              <a:buNone/>
            </a:pPr>
            <a:r>
              <a:rPr lang="en-US" sz="2600" dirty="0"/>
              <a:t>Volume: describe the space occupied by matter</a:t>
            </a:r>
          </a:p>
          <a:p>
            <a:pPr marL="0" indent="0">
              <a:buNone/>
            </a:pPr>
            <a:r>
              <a:rPr lang="en-US" sz="2600" dirty="0"/>
              <a:t> </a:t>
            </a:r>
          </a:p>
          <a:p>
            <a:pPr marL="0" lvl="0" indent="0">
              <a:buNone/>
            </a:pPr>
            <a:r>
              <a:rPr lang="en-US" sz="2600" dirty="0"/>
              <a:t>Temperature: measures the average kinetic energy in matter</a:t>
            </a:r>
          </a:p>
          <a:p>
            <a:pPr marL="0" indent="0">
              <a:buNone/>
            </a:pPr>
            <a:r>
              <a:rPr lang="en-US" sz="2600" dirty="0"/>
              <a:t> </a:t>
            </a:r>
          </a:p>
          <a:p>
            <a:pPr marL="0" lvl="0" indent="0">
              <a:buNone/>
            </a:pPr>
            <a:r>
              <a:rPr lang="en-US" sz="2600" dirty="0"/>
              <a:t>Gram: a small amount of mass used to measure small objects</a:t>
            </a:r>
          </a:p>
          <a:p>
            <a:pPr marL="0" indent="0">
              <a:buNone/>
            </a:pPr>
            <a:r>
              <a:rPr lang="en-US" sz="2600" dirty="0"/>
              <a:t> </a:t>
            </a:r>
          </a:p>
          <a:p>
            <a:pPr marL="0" lvl="0" indent="0">
              <a:buNone/>
            </a:pPr>
            <a:r>
              <a:rPr lang="en-US" sz="2600" dirty="0"/>
              <a:t>Kilogram: a large amount of mass used to measure large objects</a:t>
            </a:r>
          </a:p>
          <a:p>
            <a:pPr marL="0" indent="0">
              <a:buNone/>
            </a:pPr>
            <a:r>
              <a:rPr lang="en-US" sz="2600" dirty="0"/>
              <a:t> </a:t>
            </a:r>
          </a:p>
          <a:p>
            <a:pPr marL="0" lvl="0" indent="0">
              <a:buNone/>
            </a:pPr>
            <a:r>
              <a:rPr lang="en-US" sz="2600" dirty="0"/>
              <a:t>Meter: the basic unit of length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371600"/>
            <a:ext cx="4041775" cy="4754563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US" dirty="0"/>
              <a:t>Centimeter: a small unit of measurement used for small distances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en-US" dirty="0"/>
              <a:t>Kilometer: a large unit of measurement used for large distances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en-US" dirty="0"/>
              <a:t> Liter: the basic unit of volume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en-US" dirty="0"/>
              <a:t> Graduated cylinder: an instrument used to measure volume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en-US" dirty="0"/>
              <a:t> Celsius: the Metric system for recording temperature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lvl="0" indent="0">
              <a:buNone/>
            </a:pPr>
            <a:r>
              <a:rPr lang="en-US" dirty="0"/>
              <a:t> Fahrenheit: the English system for recording temperature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920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Vocabulary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371600"/>
            <a:ext cx="4040188" cy="4754563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 smtClean="0"/>
              <a:t>Assumption</a:t>
            </a:r>
            <a:r>
              <a:rPr lang="en-US" sz="2000" dirty="0"/>
              <a:t>: a possibility based on observations </a:t>
            </a:r>
          </a:p>
          <a:p>
            <a:r>
              <a:rPr lang="en-US" sz="2000" dirty="0"/>
              <a:t>15)  Bias: tendency to favor, prejudice</a:t>
            </a:r>
          </a:p>
          <a:p>
            <a:r>
              <a:rPr lang="en-US" sz="2000" dirty="0"/>
              <a:t>16)   Conclusion: decision about an experiment based on results and hypothesis</a:t>
            </a:r>
          </a:p>
          <a:p>
            <a:r>
              <a:rPr lang="en-US" sz="2000" dirty="0"/>
              <a:t>17)   Controlled Experiment: all variables are the same except for the tested one</a:t>
            </a:r>
          </a:p>
          <a:p>
            <a:r>
              <a:rPr lang="en-US" sz="2000" dirty="0"/>
              <a:t>18)   Data: collected results from tests during experiments</a:t>
            </a:r>
          </a:p>
          <a:p>
            <a:r>
              <a:rPr lang="en-US" sz="2000" dirty="0"/>
              <a:t>19)  Variable: one factor different from the conditions found in the control </a:t>
            </a:r>
          </a:p>
          <a:p>
            <a:r>
              <a:rPr lang="en-US" sz="2000" dirty="0"/>
              <a:t>20)  Dependent variable: what is measured because of the independent variable </a:t>
            </a:r>
          </a:p>
          <a:p>
            <a:r>
              <a:rPr lang="en-US" sz="2000" dirty="0"/>
              <a:t>21)  Independent variable: the factor that influences the dependent variable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371600"/>
            <a:ext cx="4041775" cy="47545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Evidence: support for something that is true or not true</a:t>
            </a:r>
          </a:p>
          <a:p>
            <a:r>
              <a:rPr lang="en-US" dirty="0"/>
              <a:t>23)  Experiment: series of tests to support or refute a hypothesis</a:t>
            </a:r>
          </a:p>
          <a:p>
            <a:r>
              <a:rPr lang="en-US" dirty="0"/>
              <a:t>24)   Hypothesis: an educated guess based on available information </a:t>
            </a:r>
          </a:p>
          <a:p>
            <a:r>
              <a:rPr lang="en-US" dirty="0"/>
              <a:t>25)   Inference: a conclusion based on observations</a:t>
            </a:r>
          </a:p>
          <a:p>
            <a:r>
              <a:rPr lang="en-US" dirty="0"/>
              <a:t>26)   Law: a fact based on proven evidence </a:t>
            </a:r>
          </a:p>
          <a:p>
            <a:r>
              <a:rPr lang="en-US" dirty="0"/>
              <a:t>27)   Model: representation to explain a process or structure </a:t>
            </a:r>
          </a:p>
          <a:p>
            <a:r>
              <a:rPr lang="en-US" dirty="0"/>
              <a:t>28)   Observation: information collected with the senses </a:t>
            </a:r>
          </a:p>
          <a:p>
            <a:r>
              <a:rPr lang="en-US" dirty="0"/>
              <a:t>29)   Research Plan: initial stage of an experiment </a:t>
            </a:r>
          </a:p>
          <a:p>
            <a:r>
              <a:rPr lang="en-US" dirty="0"/>
              <a:t>30)   Testing: to try something based on research</a:t>
            </a:r>
          </a:p>
          <a:p>
            <a:r>
              <a:rPr lang="en-US" dirty="0"/>
              <a:t>31)   Theory: accepted as true that may or may not be true</a:t>
            </a:r>
          </a:p>
          <a:p>
            <a:r>
              <a:rPr lang="en-US"/>
              <a:t>32)   Control: standard of comparison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6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Skills for the Biologist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2. Bar Graph(Histogram): A bar graph allows a scientist to </a:t>
            </a:r>
            <a:r>
              <a:rPr lang="en-US" u="sng" dirty="0" smtClean="0"/>
              <a:t>compare</a:t>
            </a:r>
            <a:r>
              <a:rPr lang="en-US" dirty="0" smtClean="0"/>
              <a:t> data.</a:t>
            </a:r>
          </a:p>
        </p:txBody>
      </p:sp>
      <p:pic>
        <p:nvPicPr>
          <p:cNvPr id="8196" name="Picture 4" descr="bar_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895600"/>
            <a:ext cx="59436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3662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Skills for the Biologist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3. Line Graph: A line graph is used to </a:t>
            </a:r>
            <a:r>
              <a:rPr lang="en-US" u="sng" dirty="0" smtClean="0">
                <a:solidFill>
                  <a:schemeClr val="tx2"/>
                </a:solidFill>
              </a:rPr>
              <a:t>show relationships between two or more variables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</p:txBody>
      </p:sp>
      <p:pic>
        <p:nvPicPr>
          <p:cNvPr id="9220" name="Picture 4" descr="line_gra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6477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188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Skills for the Biologist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tx2"/>
                </a:solidFill>
              </a:rPr>
              <a:t>Independent variable: is placed on the horizontal (bottom) or X axis</a:t>
            </a:r>
            <a:r>
              <a:rPr lang="en-US" sz="2800" dirty="0" smtClean="0"/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  Independent variables are usually the variables that the scientist controls.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	Ex. Temperature, amount of light, etc.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chemeClr val="tx2"/>
                </a:solidFill>
              </a:rPr>
              <a:t>Dependent variable: is placed on the vertical (side) or Y-axis.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	Dependent variables depend on the changes in the independent variable. </a:t>
            </a:r>
          </a:p>
        </p:txBody>
      </p:sp>
    </p:spTree>
    <p:extLst>
      <p:ext uri="{BB962C8B-B14F-4D97-AF65-F5344CB8AC3E}">
        <p14:creationId xmlns:p14="http://schemas.microsoft.com/office/powerpoint/2010/main" val="3029272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Skills for the Biologist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a) </a:t>
            </a:r>
            <a:r>
              <a:rPr lang="en-US" sz="2800" dirty="0" smtClean="0">
                <a:solidFill>
                  <a:schemeClr val="tx2"/>
                </a:solidFill>
              </a:rPr>
              <a:t>Independent variable: is placed on the horizontal (bottom) or X axis</a:t>
            </a:r>
            <a:r>
              <a:rPr lang="en-US" sz="2800" dirty="0" smtClean="0"/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   Independent variables are usually the variables that the scientist controls.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	Ex. Temperature, amount of light, etc.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b) </a:t>
            </a:r>
            <a:r>
              <a:rPr lang="en-US" sz="2800" dirty="0" smtClean="0">
                <a:solidFill>
                  <a:schemeClr val="tx2"/>
                </a:solidFill>
              </a:rPr>
              <a:t>Dependent variable: is placed on the vertical (side) or Y-axis.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	Dependent variables depend on the changes in the independent variable. </a:t>
            </a:r>
          </a:p>
        </p:txBody>
      </p:sp>
    </p:spTree>
    <p:extLst>
      <p:ext uri="{BB962C8B-B14F-4D97-AF65-F5344CB8AC3E}">
        <p14:creationId xmlns:p14="http://schemas.microsoft.com/office/powerpoint/2010/main" val="4983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 Scientific Method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dirty="0" smtClean="0"/>
              <a:t>The Scientific Method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The technique used by scientists to solve problems and gain scientific information.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The Scientific Method is a process of logical thinking.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Steps of the scientific method: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1. Problem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2. Hypothesis - Claim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3. Experimentation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	4. Observations - Evidence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			5. Conclusions</a:t>
            </a:r>
          </a:p>
        </p:txBody>
      </p:sp>
    </p:spTree>
    <p:extLst>
      <p:ext uri="{BB962C8B-B14F-4D97-AF65-F5344CB8AC3E}">
        <p14:creationId xmlns:p14="http://schemas.microsoft.com/office/powerpoint/2010/main" val="1940863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Scientific Method 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 Problem: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>A problem must be stated.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It is a question for which a scientist is trying to find an answer</a:t>
            </a:r>
            <a:r>
              <a:rPr lang="en-US" sz="24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Ex. Will a plant grow in complete darkness?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Hypothesis: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	</a:t>
            </a:r>
            <a:r>
              <a:rPr lang="en-US" sz="2400" dirty="0" smtClean="0"/>
              <a:t>An educated guess about the answer to the problem.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>The hypothesis is based on information which has been learned about the problem.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>It is your CLAIM to a possible answer to the problem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Ex.  I think that...</a:t>
            </a:r>
          </a:p>
        </p:txBody>
      </p:sp>
    </p:spTree>
    <p:extLst>
      <p:ext uri="{BB962C8B-B14F-4D97-AF65-F5344CB8AC3E}">
        <p14:creationId xmlns:p14="http://schemas.microsoft.com/office/powerpoint/2010/main" val="62199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Scientific Method 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Experimentation: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>
                <a:solidFill>
                  <a:schemeClr val="tx2"/>
                </a:solidFill>
              </a:rPr>
              <a:t>	</a:t>
            </a:r>
            <a:r>
              <a:rPr lang="en-US" sz="2400" dirty="0" smtClean="0"/>
              <a:t>set up a </a:t>
            </a:r>
            <a:r>
              <a:rPr lang="en-US" sz="2400" u="sng" dirty="0" smtClean="0"/>
              <a:t>controlled experiment</a:t>
            </a:r>
            <a:r>
              <a:rPr lang="en-US" sz="2400" dirty="0" smtClean="0"/>
              <a:t> that will test the hypothesis.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a) Controlled experiment: an experiment which tests only one factor.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Ex. 2 of the same species plant, one grown in complete darkness, and the other grown in regular light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Variable: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/>
              <a:t>	</a:t>
            </a:r>
            <a:r>
              <a:rPr lang="en-US" sz="2400" dirty="0" smtClean="0"/>
              <a:t>Is the factor to be tested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dirty="0" smtClean="0"/>
              <a:t>		              Ex. amount of light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3298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698</Words>
  <Application>Microsoft Office PowerPoint</Application>
  <PresentationFormat>On-screen Show (4:3)</PresentationFormat>
  <Paragraphs>210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Introduction to Biology</vt:lpstr>
      <vt:lpstr>Skills for the Biologist</vt:lpstr>
      <vt:lpstr>Skills for the Biologist</vt:lpstr>
      <vt:lpstr>Skills for the Biologist</vt:lpstr>
      <vt:lpstr>Skills for the Biologist</vt:lpstr>
      <vt:lpstr>Skills for the Biologist</vt:lpstr>
      <vt:lpstr>The Scientific Method</vt:lpstr>
      <vt:lpstr>The Scientific Method (cont.)</vt:lpstr>
      <vt:lpstr>The Scientific Method (cont.)</vt:lpstr>
      <vt:lpstr>Variables</vt:lpstr>
      <vt:lpstr>Variables</vt:lpstr>
      <vt:lpstr>Identify the variables in this investigation.</vt:lpstr>
      <vt:lpstr>What was the independent variable?</vt:lpstr>
      <vt:lpstr>What was the dependent variable?</vt:lpstr>
      <vt:lpstr>What was the control?</vt:lpstr>
      <vt:lpstr>Draw the Data Table</vt:lpstr>
      <vt:lpstr>Identify the variables in this investigation.</vt:lpstr>
      <vt:lpstr>Independent variable:</vt:lpstr>
      <vt:lpstr>Dependent variable:</vt:lpstr>
      <vt:lpstr>Controlled variables:</vt:lpstr>
      <vt:lpstr>Draw the Data Table</vt:lpstr>
      <vt:lpstr>The Scientific Method (cont.)</vt:lpstr>
      <vt:lpstr>The Life Processes</vt:lpstr>
      <vt:lpstr>The Life Processes</vt:lpstr>
      <vt:lpstr>The Life Processes</vt:lpstr>
      <vt:lpstr>The Life Processes</vt:lpstr>
      <vt:lpstr>The Life Processes</vt:lpstr>
      <vt:lpstr>Key Vocabulary</vt:lpstr>
      <vt:lpstr>Key Vocabulary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Boces</dc:creator>
  <cp:lastModifiedBy>Boces</cp:lastModifiedBy>
  <cp:revision>16</cp:revision>
  <dcterms:created xsi:type="dcterms:W3CDTF">2016-09-01T16:44:40Z</dcterms:created>
  <dcterms:modified xsi:type="dcterms:W3CDTF">2017-09-08T17:01:18Z</dcterms:modified>
</cp:coreProperties>
</file>